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Lexend Dec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ifDTARuQps4nJtSoUS7mvpY+Bc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exendDeca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4732049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a847320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4732049f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a8473204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4732049f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a8473204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14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725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5" name="Google Shape;25;p16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7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21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38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1" Type="http://schemas.openxmlformats.org/officeDocument/2006/relationships/image" Target="../media/image8.png"/><Relationship Id="rId10" Type="http://schemas.openxmlformats.org/officeDocument/2006/relationships/image" Target="../media/image34.png"/><Relationship Id="rId12" Type="http://schemas.openxmlformats.org/officeDocument/2006/relationships/image" Target="../media/image25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35750" y="1991825"/>
            <a:ext cx="48891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Guns- shotguns</a:t>
            </a: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4887000" y="4520425"/>
            <a:ext cx="425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VANESSA SÁNCHEZ MALAGÓN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84732049f_0_0"/>
          <p:cNvSpPr txBox="1"/>
          <p:nvPr>
            <p:ph idx="4294967295" type="ctrTitle"/>
          </p:nvPr>
        </p:nvSpPr>
        <p:spPr>
          <a:xfrm>
            <a:off x="324625" y="271643"/>
            <a:ext cx="3839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4600"/>
              <a:t>Flip</a:t>
            </a:r>
            <a:endParaRPr b="1" i="0" sz="46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2" name="Google Shape;162;ga84732049f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ga84732049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2073375"/>
            <a:ext cx="2896826" cy="11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84732049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300" y="1222350"/>
            <a:ext cx="5243976" cy="33899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84732049f_0_0"/>
          <p:cNvSpPr txBox="1"/>
          <p:nvPr/>
        </p:nvSpPr>
        <p:spPr>
          <a:xfrm>
            <a:off x="192400" y="3883200"/>
            <a:ext cx="3419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Más</a:t>
            </a:r>
            <a:r>
              <a:rPr lang="en">
                <a:solidFill>
                  <a:srgbClr val="FFFFFF"/>
                </a:solidFill>
              </a:rPr>
              <a:t> de 30 </a:t>
            </a:r>
            <a:r>
              <a:rPr lang="en">
                <a:solidFill>
                  <a:srgbClr val="FFFFFF"/>
                </a:solidFill>
              </a:rPr>
              <a:t>imágenes</a:t>
            </a:r>
            <a:r>
              <a:rPr lang="en">
                <a:solidFill>
                  <a:srgbClr val="FFFFFF"/>
                </a:solidFill>
              </a:rPr>
              <a:t> de cada </a:t>
            </a:r>
            <a:r>
              <a:rPr lang="en">
                <a:solidFill>
                  <a:srgbClr val="FFFFFF"/>
                </a:solidFill>
              </a:rPr>
              <a:t>categorías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10"/>
          <p:cNvSpPr txBox="1"/>
          <p:nvPr/>
        </p:nvSpPr>
        <p:spPr>
          <a:xfrm>
            <a:off x="1983850" y="425025"/>
            <a:ext cx="5617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lang="en" sz="4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Implementacion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16" y="18903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25" y="1633775"/>
            <a:ext cx="3881174" cy="31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849" y="1553775"/>
            <a:ext cx="35718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850" y="2710525"/>
            <a:ext cx="2835701" cy="2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4732049f_0_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ga84732049f_0_22"/>
          <p:cNvGrpSpPr/>
          <p:nvPr/>
        </p:nvGrpSpPr>
        <p:grpSpPr>
          <a:xfrm>
            <a:off x="796831" y="465294"/>
            <a:ext cx="7784345" cy="4221501"/>
            <a:chOff x="1177450" y="241631"/>
            <a:chExt cx="6173152" cy="3616776"/>
          </a:xfrm>
        </p:grpSpPr>
        <p:sp>
          <p:nvSpPr>
            <p:cNvPr id="182" name="Google Shape;182;ga84732049f_0_2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a84732049f_0_2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a84732049f_0_2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a84732049f_0_2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ga84732049f_0_22"/>
          <p:cNvSpPr txBox="1"/>
          <p:nvPr/>
        </p:nvSpPr>
        <p:spPr>
          <a:xfrm>
            <a:off x="1880250" y="972675"/>
            <a:ext cx="5617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lang="en" sz="4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Conclusion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a84732049f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16" y="189037"/>
            <a:ext cx="1019495" cy="112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ga84732049f_0_22"/>
          <p:cNvGrpSpPr/>
          <p:nvPr/>
        </p:nvGrpSpPr>
        <p:grpSpPr>
          <a:xfrm>
            <a:off x="6997724" y="1002433"/>
            <a:ext cx="414243" cy="649396"/>
            <a:chOff x="3386850" y="2264625"/>
            <a:chExt cx="203950" cy="509250"/>
          </a:xfrm>
        </p:grpSpPr>
        <p:sp>
          <p:nvSpPr>
            <p:cNvPr id="189" name="Google Shape;189;ga84732049f_0_22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a84732049f_0_22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1" name="Google Shape;191;ga84732049f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6898" y="2888888"/>
            <a:ext cx="1217100" cy="13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84732049f_0_22"/>
          <p:cNvSpPr txBox="1"/>
          <p:nvPr>
            <p:ph idx="4294967295" type="subTitle"/>
          </p:nvPr>
        </p:nvSpPr>
        <p:spPr>
          <a:xfrm>
            <a:off x="1880250" y="1827200"/>
            <a:ext cx="54909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800"/>
              <a:t>Al tener poco datos el modelo tiende a tener poca exactitud y la </a:t>
            </a:r>
            <a:r>
              <a:rPr lang="en" sz="1800"/>
              <a:t>predicción</a:t>
            </a:r>
            <a:r>
              <a:rPr lang="en" sz="1800"/>
              <a:t> es mala, pero cuando implementamos datos </a:t>
            </a:r>
            <a:r>
              <a:rPr lang="en" sz="1800"/>
              <a:t>sintéticos</a:t>
            </a:r>
            <a:r>
              <a:rPr lang="en" sz="1800"/>
              <a:t> con flip el modelo logra tener una exactitud muy alta ayudando </a:t>
            </a:r>
            <a:r>
              <a:rPr lang="en" sz="1800"/>
              <a:t>así</a:t>
            </a:r>
            <a:r>
              <a:rPr lang="en" sz="1800"/>
              <a:t> a generar mejores predicciones.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84732049f_0_52"/>
          <p:cNvSpPr txBox="1"/>
          <p:nvPr>
            <p:ph idx="4294967295" type="ctrTitle"/>
          </p:nvPr>
        </p:nvSpPr>
        <p:spPr>
          <a:xfrm>
            <a:off x="287625" y="996925"/>
            <a:ext cx="6239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4600"/>
              <a:t>Proximas adiciones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t/>
            </a:r>
            <a:endParaRPr sz="4600"/>
          </a:p>
        </p:txBody>
      </p:sp>
      <p:sp>
        <p:nvSpPr>
          <p:cNvPr id="198" name="Google Shape;198;ga84732049f_0_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ga84732049f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0349" y="4154187"/>
            <a:ext cx="710596" cy="47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a84732049f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0640" y="3903305"/>
            <a:ext cx="159724" cy="4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a84732049f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3506" y="150455"/>
            <a:ext cx="360145" cy="50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a84732049f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25" y="1889148"/>
            <a:ext cx="3190174" cy="178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84732049f_0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3549" y="2085225"/>
            <a:ext cx="38862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11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i="0" lang="en" sz="7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Gracias</a:t>
            </a:r>
            <a:endParaRPr b="1" i="0" sz="72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0" name="Google Shape;210;p11"/>
          <p:cNvSpPr txBox="1"/>
          <p:nvPr>
            <p:ph idx="4294967295" type="subTitle"/>
          </p:nvPr>
        </p:nvSpPr>
        <p:spPr>
          <a:xfrm>
            <a:off x="448200" y="3423400"/>
            <a:ext cx="3899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vanessa.sanchezmc@gmail.com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600" y="2591750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0714" y="1825705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7609" y="492325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208050" y="525025"/>
            <a:ext cx="5163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Justificacion</a:t>
            </a:r>
            <a:endParaRPr/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"/>
          <p:cNvSpPr txBox="1"/>
          <p:nvPr>
            <p:ph idx="4294967295" type="subTitle"/>
          </p:nvPr>
        </p:nvSpPr>
        <p:spPr>
          <a:xfrm>
            <a:off x="288625" y="1539725"/>
            <a:ext cx="44700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800"/>
              <a:t>Ayudar a los criminalistas y </a:t>
            </a:r>
            <a:r>
              <a:rPr lang="en" sz="1800"/>
              <a:t>policías</a:t>
            </a:r>
            <a:r>
              <a:rPr lang="en" sz="1800"/>
              <a:t> a detectar armas en las escenas del crimen con la facilidad de saber a </a:t>
            </a:r>
            <a:r>
              <a:rPr lang="en" sz="1800"/>
              <a:t>qué</a:t>
            </a:r>
            <a:r>
              <a:rPr lang="en" sz="1800"/>
              <a:t> clase se encuentra disminuyendo el tiempo de busqueda y </a:t>
            </a:r>
            <a:r>
              <a:rPr lang="en" sz="1800"/>
              <a:t>investigación</a:t>
            </a:r>
            <a:r>
              <a:rPr lang="en" sz="1800"/>
              <a:t> en la </a:t>
            </a:r>
            <a:r>
              <a:rPr lang="en" sz="1800"/>
              <a:t>clasificación</a:t>
            </a:r>
            <a:r>
              <a:rPr lang="en" sz="1800"/>
              <a:t> de armas.</a:t>
            </a:r>
            <a:endParaRPr sz="1800"/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50" y="1339525"/>
            <a:ext cx="4373826" cy="29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3"/>
          <p:cNvSpPr txBox="1"/>
          <p:nvPr>
            <p:ph idx="4294967295" type="title"/>
          </p:nvPr>
        </p:nvSpPr>
        <p:spPr>
          <a:xfrm>
            <a:off x="539750" y="98550"/>
            <a:ext cx="51813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82" name="Google Shape;82;p3"/>
          <p:cNvSpPr txBox="1"/>
          <p:nvPr>
            <p:ph idx="4294967295" type="subTitle"/>
          </p:nvPr>
        </p:nvSpPr>
        <p:spPr>
          <a:xfrm>
            <a:off x="450900" y="1568175"/>
            <a:ext cx="42042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800"/>
              <a:t>Crear un modelo de clasificaciones con dos </a:t>
            </a:r>
            <a:r>
              <a:rPr lang="en" sz="1800"/>
              <a:t>categorías</a:t>
            </a:r>
            <a:r>
              <a:rPr lang="en" sz="1800"/>
              <a:t> (pistolas y escopetas)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800"/>
              <a:t>Principalmente con pocos datos y luego implementando otro modelo con datos generados con la </a:t>
            </a:r>
            <a:r>
              <a:rPr lang="en" sz="1800"/>
              <a:t>librería</a:t>
            </a:r>
            <a:r>
              <a:rPr lang="en" sz="1800"/>
              <a:t> flip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100" y="1243075"/>
            <a:ext cx="4184101" cy="279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4"/>
          <p:cNvSpPr txBox="1"/>
          <p:nvPr>
            <p:ph idx="4294967295" type="title"/>
          </p:nvPr>
        </p:nvSpPr>
        <p:spPr>
          <a:xfrm>
            <a:off x="343800" y="1931602"/>
            <a:ext cx="140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Datos</a:t>
            </a:r>
            <a:endParaRPr/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725" y="1107949"/>
            <a:ext cx="4862300" cy="2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ctrTitle"/>
          </p:nvPr>
        </p:nvSpPr>
        <p:spPr>
          <a:xfrm>
            <a:off x="497775" y="1027350"/>
            <a:ext cx="2862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Pistolas- escopetas</a:t>
            </a:r>
            <a:endParaRPr/>
          </a:p>
        </p:txBody>
      </p:sp>
      <p:sp>
        <p:nvSpPr>
          <p:cNvPr id="96" name="Google Shape;96;p5"/>
          <p:cNvSpPr txBox="1"/>
          <p:nvPr>
            <p:ph idx="1" type="subTitle"/>
          </p:nvPr>
        </p:nvSpPr>
        <p:spPr>
          <a:xfrm>
            <a:off x="268600" y="2232800"/>
            <a:ext cx="44931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 utilizaron 10 fotos de pistolas y 10 fotos de escopetas para el entrenamiento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 la </a:t>
            </a:r>
            <a:r>
              <a:rPr lang="en"/>
              <a:t>validación</a:t>
            </a:r>
            <a:r>
              <a:rPr lang="en"/>
              <a:t> se </a:t>
            </a:r>
            <a:r>
              <a:rPr lang="en"/>
              <a:t>utilizó</a:t>
            </a:r>
            <a:r>
              <a:rPr lang="en"/>
              <a:t> la mitad de las fotos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175" y="211625"/>
            <a:ext cx="1661152" cy="12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7">
            <a:alphaModFix/>
          </a:blip>
          <a:srcRect b="13554" l="0" r="0" t="0"/>
          <a:stretch/>
        </p:blipFill>
        <p:spPr>
          <a:xfrm>
            <a:off x="2749925" y="3614751"/>
            <a:ext cx="2125451" cy="135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Construcción del modelo</a:t>
            </a:r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504350" y="1352550"/>
            <a:ext cx="6182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Explorar los datos dados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Se construye y entrena una red neuronal para reconocer la diferencia entre los dos</a:t>
            </a:r>
            <a:r>
              <a:rPr lang="en"/>
              <a:t>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 Evaluar la precisión de la capacitación y la validación</a:t>
            </a:r>
            <a:r>
              <a:rPr lang="en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8513" y="2551136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3757" y="2191284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939" y="1293662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 rotWithShape="1">
          <a:blip r:embed="rId6">
            <a:alphaModFix/>
          </a:blip>
          <a:srcRect b="41482" l="0" r="47859" t="0"/>
          <a:stretch/>
        </p:blipFill>
        <p:spPr>
          <a:xfrm>
            <a:off x="4367725" y="1293650"/>
            <a:ext cx="960800" cy="5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7626600" y="426986"/>
            <a:ext cx="739976" cy="795149"/>
            <a:chOff x="3554761" y="1011374"/>
            <a:chExt cx="597526" cy="719918"/>
          </a:xfrm>
        </p:grpSpPr>
        <p:sp>
          <p:nvSpPr>
            <p:cNvPr id="119" name="Google Shape;119;p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/>
          <p:nvPr/>
        </p:nvSpPr>
        <p:spPr>
          <a:xfrm>
            <a:off x="414450" y="333050"/>
            <a:ext cx="60315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Modelo utilizado y 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librerías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325650" y="1620750"/>
            <a:ext cx="5994600" cy="27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⬡"/>
            </a:pPr>
            <a:r>
              <a:rPr lang="en" sz="2400">
                <a:solidFill>
                  <a:schemeClr val="lt1"/>
                </a:solidFill>
              </a:rPr>
              <a:t>Red convolucional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⬡"/>
            </a:pPr>
            <a:r>
              <a:rPr lang="en" sz="2400">
                <a:solidFill>
                  <a:schemeClr val="lt1"/>
                </a:solidFill>
              </a:rPr>
              <a:t>Keras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⬡"/>
            </a:pPr>
            <a:r>
              <a:rPr lang="en" sz="2400">
                <a:solidFill>
                  <a:schemeClr val="lt1"/>
                </a:solidFill>
              </a:rPr>
              <a:t>M</a:t>
            </a:r>
            <a:r>
              <a:rPr lang="en" sz="2400">
                <a:solidFill>
                  <a:schemeClr val="lt1"/>
                </a:solidFill>
              </a:rPr>
              <a:t>atplotlib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⬡"/>
            </a:pPr>
            <a:r>
              <a:rPr lang="en" sz="2400">
                <a:solidFill>
                  <a:schemeClr val="lt1"/>
                </a:solidFill>
              </a:rPr>
              <a:t>TensorFlow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8"/>
          <p:cNvSpPr txBox="1"/>
          <p:nvPr>
            <p:ph type="title"/>
          </p:nvPr>
        </p:nvSpPr>
        <p:spPr>
          <a:xfrm>
            <a:off x="5294300" y="622275"/>
            <a:ext cx="28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Resultados</a:t>
            </a:r>
            <a:endParaRPr sz="3800"/>
          </a:p>
        </p:txBody>
      </p:sp>
      <p:pic>
        <p:nvPicPr>
          <p:cNvPr id="131" name="Google Shape;1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0" y="700025"/>
            <a:ext cx="4014200" cy="31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025" y="1579075"/>
            <a:ext cx="4795026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600" y="2150575"/>
            <a:ext cx="4023984" cy="27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023" y="2410049"/>
            <a:ext cx="1689648" cy="102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>
            <p:ph idx="4294967295" type="ctrTitle"/>
          </p:nvPr>
        </p:nvSpPr>
        <p:spPr>
          <a:xfrm>
            <a:off x="287625" y="996918"/>
            <a:ext cx="3839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4600"/>
              <a:t>Flip</a:t>
            </a:r>
            <a:endParaRPr b="1" i="0" sz="46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0" name="Google Shape;140;p9"/>
          <p:cNvSpPr txBox="1"/>
          <p:nvPr>
            <p:ph idx="4294967295" type="subTitle"/>
          </p:nvPr>
        </p:nvSpPr>
        <p:spPr>
          <a:xfrm>
            <a:off x="273275" y="2234250"/>
            <a:ext cx="46980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800"/>
              <a:t>Es una </a:t>
            </a:r>
            <a:r>
              <a:rPr lang="en" sz="1800"/>
              <a:t>librería</a:t>
            </a:r>
            <a:r>
              <a:rPr lang="en" sz="1800"/>
              <a:t> de </a:t>
            </a:r>
            <a:r>
              <a:rPr lang="en" sz="1800"/>
              <a:t>código</a:t>
            </a:r>
            <a:r>
              <a:rPr lang="en" sz="1800"/>
              <a:t> abierto que permite generar </a:t>
            </a:r>
            <a:r>
              <a:rPr lang="en" sz="1800"/>
              <a:t>imágenes</a:t>
            </a:r>
            <a:r>
              <a:rPr lang="en" sz="1800"/>
              <a:t> </a:t>
            </a:r>
            <a:r>
              <a:rPr lang="en" sz="1800"/>
              <a:t>sintéticas, permitiendo así generar resultados similares a los obtenidos con datos reales.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0376" y="1751933"/>
            <a:ext cx="403590" cy="4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411" y="1855061"/>
            <a:ext cx="403590" cy="4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1545" y="2375368"/>
            <a:ext cx="930856" cy="8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1545" y="2042692"/>
            <a:ext cx="930856" cy="8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5421" y="1177173"/>
            <a:ext cx="1043104" cy="67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7299" y="1948787"/>
            <a:ext cx="710596" cy="47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9"/>
          <p:cNvCxnSpPr/>
          <p:nvPr/>
        </p:nvCxnSpPr>
        <p:spPr>
          <a:xfrm>
            <a:off x="7324312" y="3296662"/>
            <a:ext cx="556200" cy="324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9" name="Google Shape;149;p9"/>
          <p:cNvCxnSpPr/>
          <p:nvPr/>
        </p:nvCxnSpPr>
        <p:spPr>
          <a:xfrm>
            <a:off x="5608907" y="2261047"/>
            <a:ext cx="468900" cy="2739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0" name="Google Shape;15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7590" y="1697905"/>
            <a:ext cx="159724" cy="470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9"/>
          <p:cNvCxnSpPr/>
          <p:nvPr/>
        </p:nvCxnSpPr>
        <p:spPr>
          <a:xfrm flipH="1">
            <a:off x="5380171" y="3232087"/>
            <a:ext cx="784500" cy="458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2" name="Google Shape;152;p9"/>
          <p:cNvCxnSpPr/>
          <p:nvPr/>
        </p:nvCxnSpPr>
        <p:spPr>
          <a:xfrm flipH="1">
            <a:off x="7283542" y="2325622"/>
            <a:ext cx="468900" cy="2739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53" name="Google Shape;15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0449" y="2852356"/>
            <a:ext cx="853825" cy="95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12144" y="3322683"/>
            <a:ext cx="360145" cy="50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24881" y="3458580"/>
            <a:ext cx="360145" cy="50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6617066" y="1930556"/>
            <a:ext cx="159900" cy="4041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